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60" r:id="rId5"/>
    <p:sldId id="259" r:id="rId6"/>
    <p:sldId id="261" r:id="rId7"/>
    <p:sldId id="257" r:id="rId8"/>
    <p:sldId id="262" r:id="rId9"/>
    <p:sldId id="258" r:id="rId10"/>
  </p:sldIdLst>
  <p:sldSz cx="10080625" cy="7559675"/>
  <p:notesSz cx="7559675" cy="10691813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04"/>
  </p:normalViewPr>
  <p:slideViewPr>
    <p:cSldViewPr snapToGrid="0" snapToObjects="1">
      <p:cViewPr varScale="1">
        <p:scale>
          <a:sx n="81" d="100"/>
          <a:sy n="81" d="100"/>
        </p:scale>
        <p:origin x="1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cs-CZ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cs-CZ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cs-CZ" sz="1800" b="0" strike="noStrike" spc="-1">
                <a:latin typeface="Arial"/>
              </a:rPr>
              <a:t>Klikněte pro úpravu formátu textu nadpisu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3200" b="0" strike="noStrike" spc="-1">
                <a:latin typeface="Arial"/>
              </a:rPr>
              <a:t>Klikněte pro úpravu formátu textu osnovy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800" b="0" strike="noStrike" spc="-1">
                <a:latin typeface="Arial"/>
              </a:rPr>
              <a:t>Druhá úroveň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>
                <a:latin typeface="Arial"/>
              </a:rPr>
              <a:t>Třetí úroveň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000" b="0" strike="noStrike" spc="-1">
                <a:latin typeface="Arial"/>
              </a:rPr>
              <a:t>Čtvrtá úroveň osnovy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latin typeface="Arial"/>
              </a:rPr>
              <a:t>Pátá úroveň osnovy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latin typeface="Arial"/>
              </a:rPr>
              <a:t>Šestá úroveň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latin typeface="Arial"/>
              </a:rPr>
              <a:t>Sedmá úroveň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cs-CZ" sz="4400" b="0" strike="noStrike" spc="-1">
                <a:latin typeface="Arial"/>
              </a:rPr>
              <a:t>Klikněte pro úpravu formátu textu nadpisu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3200" b="0" strike="noStrike" spc="-1">
                <a:latin typeface="Arial"/>
              </a:rPr>
              <a:t>Klikněte pro úpravu formátu textu osnovy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800" b="0" strike="noStrike" spc="-1">
                <a:latin typeface="Arial"/>
              </a:rPr>
              <a:t>Druhá úroveň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>
                <a:latin typeface="Arial"/>
              </a:rPr>
              <a:t>Třetí úroveň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000" b="0" strike="noStrike" spc="-1">
                <a:latin typeface="Arial"/>
              </a:rPr>
              <a:t>Čtvrtá úroveň osnovy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latin typeface="Arial"/>
              </a:rPr>
              <a:t>Pátá úroveň osnovy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latin typeface="Arial"/>
              </a:rPr>
              <a:t>Šestá úroveň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latin typeface="Arial"/>
              </a:rPr>
              <a:t>Sedmá úroveň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cs-CZ" sz="4400" b="0" strike="noStrike" spc="-1">
                <a:latin typeface="Arial"/>
              </a:rPr>
              <a:t>Klikněte pro úpravu formátu textu nadpisu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3200" b="0" strike="noStrike" spc="-1">
                <a:latin typeface="Arial"/>
              </a:rPr>
              <a:t>Klikněte pro úpravu formátu textu osnovy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800" b="0" strike="noStrike" spc="-1">
                <a:latin typeface="Arial"/>
              </a:rPr>
              <a:t>Druhá úroveň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400" b="0" strike="noStrike" spc="-1">
                <a:latin typeface="Arial"/>
              </a:rPr>
              <a:t>Třetí úroveň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s-CZ" sz="2000" b="0" strike="noStrike" spc="-1">
                <a:latin typeface="Arial"/>
              </a:rPr>
              <a:t>Čtvrtá úroveň osnovy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latin typeface="Arial"/>
              </a:rPr>
              <a:t>Pátá úroveň osnovy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latin typeface="Arial"/>
              </a:rPr>
              <a:t>Šestá úroveň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s-CZ" sz="2000" b="0" strike="noStrike" spc="-1">
                <a:latin typeface="Arial"/>
              </a:rPr>
              <a:t>Sedmá úroveň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504360" y="3528000"/>
            <a:ext cx="9069120" cy="82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4400" spc="-1" dirty="0">
                <a:solidFill>
                  <a:srgbClr val="FFFFFF"/>
                </a:solidFill>
                <a:latin typeface="Ubuntu"/>
                <a:ea typeface="DejaVu Sans"/>
              </a:rPr>
              <a:t>6</a:t>
            </a:r>
            <a:r>
              <a:rPr lang="cs-CZ" sz="4400" b="0" strike="noStrike" spc="-1" dirty="0">
                <a:solidFill>
                  <a:srgbClr val="FFFFFF"/>
                </a:solidFill>
                <a:latin typeface="Ubuntu"/>
                <a:ea typeface="DejaVu Sans"/>
              </a:rPr>
              <a:t>-2 Periferie – teploměr</a:t>
            </a:r>
            <a:endParaRPr lang="cs-CZ" sz="4400" b="0" strike="noStrike" spc="-1" dirty="0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728000" y="1080000"/>
            <a:ext cx="6117480" cy="93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cs-CZ" sz="6000" b="0" strike="noStrike" spc="-1">
                <a:solidFill>
                  <a:srgbClr val="000000"/>
                </a:solidFill>
                <a:latin typeface="Arial"/>
                <a:ea typeface="DejaVu Sans"/>
              </a:rPr>
              <a:t>PRIM – Micro:bit</a:t>
            </a:r>
            <a:endParaRPr lang="cs-CZ" sz="6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3ACC87-BD24-0042-8E39-18A44FB43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0"/>
            <a:ext cx="9072000" cy="1261800"/>
          </a:xfrm>
        </p:spPr>
        <p:txBody>
          <a:bodyPr/>
          <a:lstStyle/>
          <a:p>
            <a:r>
              <a:rPr lang="cs-CZ" dirty="0"/>
              <a:t>Teploměr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73AF5A3-6916-E24E-81DB-9041490895C3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 anchor="t"/>
          <a:lstStyle/>
          <a:p>
            <a:r>
              <a:rPr lang="cs-CZ" dirty="0"/>
              <a:t>Nutno použít čidlo pro měření teploty se vstupem 3 V</a:t>
            </a:r>
          </a:p>
          <a:p>
            <a:pPr lvl="1"/>
            <a:r>
              <a:rPr lang="cs-CZ" dirty="0" err="1"/>
              <a:t>Micro:bit</a:t>
            </a:r>
            <a:r>
              <a:rPr lang="cs-CZ" dirty="0"/>
              <a:t> má na výstup 3,18 V</a:t>
            </a:r>
          </a:p>
          <a:p>
            <a:r>
              <a:rPr lang="cs-CZ" dirty="0"/>
              <a:t>Použito čidlo TMP36</a:t>
            </a:r>
          </a:p>
          <a:p>
            <a:r>
              <a:rPr lang="cs-CZ" dirty="0"/>
              <a:t>Vstup je analogový</a:t>
            </a:r>
          </a:p>
          <a:p>
            <a:r>
              <a:rPr lang="cs-CZ" dirty="0"/>
              <a:t>Pro zapojení je nutné prohlédnout si </a:t>
            </a:r>
            <a:r>
              <a:rPr lang="cs-CZ" dirty="0" err="1"/>
              <a:t>datasheet</a:t>
            </a:r>
            <a:r>
              <a:rPr lang="cs-CZ" dirty="0"/>
              <a:t> (manuál), který je nutné si stáhnout ze stránek prodejce nebo výrobce</a:t>
            </a:r>
          </a:p>
        </p:txBody>
      </p:sp>
    </p:spTree>
    <p:extLst>
      <p:ext uri="{BB962C8B-B14F-4D97-AF65-F5344CB8AC3E}">
        <p14:creationId xmlns:p14="http://schemas.microsoft.com/office/powerpoint/2010/main" val="84570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260CB5-5485-9649-B7B3-C1F86307D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0"/>
            <a:ext cx="9072000" cy="1261800"/>
          </a:xfrm>
        </p:spPr>
        <p:txBody>
          <a:bodyPr/>
          <a:lstStyle/>
          <a:p>
            <a:r>
              <a:rPr lang="cs-CZ" dirty="0"/>
              <a:t>Zapojení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6F76D0F-B522-4A4D-B764-312720D0B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94" y="1179085"/>
            <a:ext cx="7512148" cy="5634111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C5BEA45B-EEE5-1C4A-AC02-1013A11C2299}"/>
              </a:ext>
            </a:extLst>
          </p:cNvPr>
          <p:cNvSpPr txBox="1"/>
          <p:nvPr/>
        </p:nvSpPr>
        <p:spPr>
          <a:xfrm>
            <a:off x="1229525" y="6813196"/>
            <a:ext cx="849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Plochá strana čidla je dolů, černý krokodýl je -, červený je +, bílý jsou data</a:t>
            </a:r>
          </a:p>
        </p:txBody>
      </p:sp>
    </p:spTree>
    <p:extLst>
      <p:ext uri="{BB962C8B-B14F-4D97-AF65-F5344CB8AC3E}">
        <p14:creationId xmlns:p14="http://schemas.microsoft.com/office/powerpoint/2010/main" val="235312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BD9112-1CDE-C14C-B356-7DDF849D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0"/>
            <a:ext cx="9072000" cy="1261800"/>
          </a:xfrm>
        </p:spPr>
        <p:txBody>
          <a:bodyPr/>
          <a:lstStyle/>
          <a:p>
            <a:r>
              <a:rPr lang="cs-CZ" dirty="0"/>
              <a:t>Princip čidla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odnadpis 2">
                <a:extLst>
                  <a:ext uri="{FF2B5EF4-FFF2-40B4-BE49-F238E27FC236}">
                    <a16:creationId xmlns:a16="http://schemas.microsoft.com/office/drawing/2014/main" id="{41D74B07-E41A-3D43-AC3B-95E8B1FA4A43}"/>
                  </a:ext>
                </a:extLst>
              </p:cNvPr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768680"/>
                <a:ext cx="9072000" cy="5152382"/>
              </a:xfrm>
            </p:spPr>
            <p:txBody>
              <a:bodyPr anchor="t">
                <a:normAutofit/>
              </a:bodyPr>
              <a:lstStyle/>
              <a:p>
                <a:r>
                  <a:rPr lang="cs-CZ" dirty="0"/>
                  <a:t>Teplotní čidlo funguje na následujícím principu. Na analogovém výstupu dostaneme hodnotu V</a:t>
                </a:r>
                <a:r>
                  <a:rPr lang="cs-CZ" baseline="-25000" dirty="0"/>
                  <a:t>OUT</a:t>
                </a:r>
                <a:r>
                  <a:rPr lang="cs-CZ" dirty="0"/>
                  <a:t> od 0 do 1024 </a:t>
                </a:r>
                <a:r>
                  <a:rPr lang="cs-CZ" dirty="0" err="1"/>
                  <a:t>mV</a:t>
                </a:r>
                <a:r>
                  <a:rPr lang="cs-CZ" dirty="0"/>
                  <a:t>, která udává jaké procento ze vstupního napětí čidlo propouští (1024 = 100 %)</a:t>
                </a:r>
              </a:p>
              <a:p>
                <a:r>
                  <a:rPr lang="cs-CZ" dirty="0"/>
                  <a:t>Dále postupujeme dle vzorců z </a:t>
                </a:r>
                <a:r>
                  <a:rPr lang="cs-CZ" dirty="0" err="1"/>
                  <a:t>datasheetu</a:t>
                </a:r>
                <a:endParaRPr lang="cs-CZ" dirty="0"/>
              </a:p>
              <a:p>
                <a:pPr marL="0" indent="0">
                  <a:buNone/>
                </a:pPr>
                <a:endParaRPr lang="cs-CZ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𝑛𝑎𝑝𝑒𝑡𝑖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3,18 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cs-CZ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cs-CZ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𝑂𝑈𝑇</m:t>
                            </m:r>
                          </m:sub>
                        </m:sSub>
                      </m:num>
                      <m:den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1024</m:t>
                        </m:r>
                      </m:den>
                    </m:f>
                  </m:oMath>
                </a14:m>
                <a:r>
                  <a:rPr lang="cs-CZ" dirty="0"/>
                  <a:t> </a:t>
                </a:r>
              </a:p>
              <a:p>
                <a:pPr marL="0" indent="0" algn="ctr">
                  <a:buNone/>
                </a:pPr>
                <a:endParaRPr lang="cs-CZ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𝑡𝑒𝑝𝑙𝑜𝑡𝑎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𝑛𝑎𝑝𝑒𝑡𝑖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 −500</m:t>
                          </m:r>
                        </m:num>
                        <m:den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cs-CZ" dirty="0"/>
              </a:p>
              <a:p>
                <a:r>
                  <a:rPr lang="cs-CZ" dirty="0"/>
                  <a:t>Teplota je pak přímo ve stupních celsia</a:t>
                </a:r>
              </a:p>
            </p:txBody>
          </p:sp>
        </mc:Choice>
        <mc:Fallback>
          <p:sp>
            <p:nvSpPr>
              <p:cNvPr id="3" name="Podnadpis 2">
                <a:extLst>
                  <a:ext uri="{FF2B5EF4-FFF2-40B4-BE49-F238E27FC236}">
                    <a16:creationId xmlns:a16="http://schemas.microsoft.com/office/drawing/2014/main" id="{41D74B07-E41A-3D43-AC3B-95E8B1FA4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768680"/>
                <a:ext cx="9072000" cy="5152382"/>
              </a:xfrm>
              <a:blipFill>
                <a:blip r:embed="rId2"/>
                <a:stretch>
                  <a:fillRect l="-2098" t="-2703" r="-1119" b="-737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973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504000" y="72000"/>
            <a:ext cx="9069120" cy="86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cs-CZ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Program 1</a:t>
            </a:r>
            <a:endParaRPr lang="cs-CZ" sz="4400" b="0" strike="noStrike" spc="-1" dirty="0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1" y="1769040"/>
            <a:ext cx="10080624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spcBef>
                <a:spcPts val="600"/>
              </a:spcBef>
            </a:pPr>
            <a:r>
              <a:rPr lang="cs-CZ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cs-CZ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microbit</a:t>
            </a:r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*</a:t>
            </a:r>
          </a:p>
          <a:p>
            <a:pPr>
              <a:spcBef>
                <a:spcPts val="600"/>
              </a:spcBef>
            </a:pPr>
            <a:r>
              <a:rPr lang="cs-CZ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cs-CZ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hodnota = pin0.read_analog()</a:t>
            </a:r>
          </a:p>
          <a:p>
            <a:pPr>
              <a:spcBef>
                <a:spcPts val="600"/>
              </a:spcBef>
            </a:pPr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cs-CZ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napeti</a:t>
            </a:r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hodnota * (3180 / 1024)</a:t>
            </a:r>
          </a:p>
          <a:p>
            <a:pPr>
              <a:spcBef>
                <a:spcPts val="600"/>
              </a:spcBef>
            </a:pPr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teplota = (</a:t>
            </a:r>
            <a:r>
              <a:rPr lang="cs-CZ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napeti</a:t>
            </a:r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- 500) / 10</a:t>
            </a:r>
          </a:p>
          <a:p>
            <a:pPr>
              <a:spcBef>
                <a:spcPts val="600"/>
              </a:spcBef>
            </a:pPr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cs-CZ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display.scroll</a:t>
            </a:r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(teplota)</a:t>
            </a:r>
          </a:p>
          <a:p>
            <a:pPr>
              <a:spcBef>
                <a:spcPts val="600"/>
              </a:spcBef>
            </a:pPr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cs-CZ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sleep</a:t>
            </a:r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(10000)</a:t>
            </a:r>
          </a:p>
          <a:p>
            <a:endParaRPr lang="cs-C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7C2C99-A5C9-6043-AF69-D088E54F0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45115"/>
            <a:ext cx="9072000" cy="1261800"/>
          </a:xfrm>
        </p:spPr>
        <p:txBody>
          <a:bodyPr/>
          <a:lstStyle/>
          <a:p>
            <a:r>
              <a:rPr lang="cs-CZ" dirty="0"/>
              <a:t>Poznámky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8B69F26-570F-B342-B210-0A5F5122E704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 anchor="t"/>
          <a:lstStyle/>
          <a:p>
            <a:r>
              <a:rPr lang="cs-CZ" dirty="0"/>
              <a:t>Ověřte (je-li to možné) změřenou teplotu.</a:t>
            </a:r>
          </a:p>
          <a:p>
            <a:pPr lvl="1"/>
            <a:r>
              <a:rPr lang="cs-CZ" dirty="0"/>
              <a:t>Pokud se významně liší:</a:t>
            </a:r>
          </a:p>
          <a:p>
            <a:pPr lvl="2"/>
            <a:r>
              <a:rPr lang="cs-CZ" dirty="0"/>
              <a:t>Zkontrolujte zapojení a program</a:t>
            </a:r>
          </a:p>
          <a:p>
            <a:pPr lvl="2"/>
            <a:r>
              <a:rPr lang="cs-CZ" dirty="0"/>
              <a:t>Ověřte zda vaše čidlo nemá jiný výpočet teploty dle </a:t>
            </a:r>
            <a:r>
              <a:rPr lang="cs-CZ" dirty="0" err="1"/>
              <a:t>datasheetu</a:t>
            </a:r>
            <a:endParaRPr lang="cs-CZ" dirty="0"/>
          </a:p>
          <a:p>
            <a:pPr lvl="2"/>
            <a:r>
              <a:rPr lang="cs-CZ" dirty="0"/>
              <a:t>Zkuste jiný </a:t>
            </a:r>
            <a:r>
              <a:rPr lang="cs-CZ" dirty="0" err="1"/>
              <a:t>micro:bit</a:t>
            </a:r>
            <a:r>
              <a:rPr lang="cs-CZ" dirty="0"/>
              <a:t>, jiné čidlo</a:t>
            </a:r>
          </a:p>
          <a:p>
            <a:r>
              <a:rPr lang="cs-CZ" dirty="0" err="1"/>
              <a:t>Micro:bit</a:t>
            </a:r>
            <a:r>
              <a:rPr lang="cs-CZ" dirty="0"/>
              <a:t> obsahuje přímo čidlo na měření teploty</a:t>
            </a:r>
          </a:p>
          <a:p>
            <a:pPr lvl="1"/>
            <a:r>
              <a:rPr lang="cs-CZ" dirty="0"/>
              <a:t>Může být (zejména při delším měření) ovlivněno teplotou procesoru </a:t>
            </a:r>
            <a:r>
              <a:rPr lang="cs-CZ" dirty="0" err="1"/>
              <a:t>Micro:bitu</a:t>
            </a:r>
            <a:endParaRPr lang="cs-CZ" dirty="0"/>
          </a:p>
          <a:p>
            <a:pPr lvl="1"/>
            <a:r>
              <a:rPr lang="cs-CZ" dirty="0"/>
              <a:t>Jeho využití ukazuje následující program</a:t>
            </a:r>
          </a:p>
        </p:txBody>
      </p:sp>
    </p:spTree>
    <p:extLst>
      <p:ext uri="{BB962C8B-B14F-4D97-AF65-F5344CB8AC3E}">
        <p14:creationId xmlns:p14="http://schemas.microsoft.com/office/powerpoint/2010/main" val="1104693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76000" y="72000"/>
            <a:ext cx="9069120" cy="86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cs-CZ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Program 2</a:t>
            </a:r>
            <a:endParaRPr lang="cs-CZ" sz="4400" b="0" strike="noStrike" spc="-1" dirty="0">
              <a:latin typeface="Arial"/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0BAA18FF-1FD0-3246-BEDC-9B53ACF55013}"/>
              </a:ext>
            </a:extLst>
          </p:cNvPr>
          <p:cNvSpPr txBox="1"/>
          <p:nvPr/>
        </p:nvSpPr>
        <p:spPr>
          <a:xfrm>
            <a:off x="385011" y="1604211"/>
            <a:ext cx="93846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cs-CZ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microbit</a:t>
            </a:r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*</a:t>
            </a:r>
          </a:p>
          <a:p>
            <a:r>
              <a:rPr lang="cs-CZ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cs-CZ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teplota = </a:t>
            </a:r>
            <a:r>
              <a:rPr lang="cs-CZ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cs-CZ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display.scroll</a:t>
            </a:r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(teplota)</a:t>
            </a:r>
          </a:p>
          <a:p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cs-CZ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sleep</a:t>
            </a:r>
            <a:r>
              <a:rPr lang="cs-CZ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(10000)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231</Words>
  <Application>Microsoft Macintosh PowerPoint</Application>
  <PresentationFormat>Vlastní</PresentationFormat>
  <Paragraphs>41</Paragraphs>
  <Slides>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7</vt:i4>
      </vt:variant>
    </vt:vector>
  </HeadingPairs>
  <TitlesOfParts>
    <vt:vector size="16" baseType="lpstr">
      <vt:lpstr>Arial</vt:lpstr>
      <vt:lpstr>Cambria Math</vt:lpstr>
      <vt:lpstr>Courier New</vt:lpstr>
      <vt:lpstr>Symbol</vt:lpstr>
      <vt:lpstr>Ubuntu</vt:lpstr>
      <vt:lpstr>Wingdings</vt:lpstr>
      <vt:lpstr>Office Theme</vt:lpstr>
      <vt:lpstr>Office Theme</vt:lpstr>
      <vt:lpstr>Office Theme</vt:lpstr>
      <vt:lpstr>Prezentace aplikace PowerPoint</vt:lpstr>
      <vt:lpstr>Teploměr</vt:lpstr>
      <vt:lpstr>Zapojení</vt:lpstr>
      <vt:lpstr>Princip čidla</vt:lpstr>
      <vt:lpstr>Prezentace aplikace PowerPoint</vt:lpstr>
      <vt:lpstr>Poznámky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Lush Green</dc:title>
  <dc:subject/>
  <dc:creator/>
  <dc:description/>
  <cp:lastModifiedBy>Pech Jiří Mgr. Ph.D.</cp:lastModifiedBy>
  <cp:revision>22</cp:revision>
  <cp:lastPrinted>2019-04-12T08:52:36Z</cp:lastPrinted>
  <dcterms:created xsi:type="dcterms:W3CDTF">2018-10-08T09:38:12Z</dcterms:created>
  <dcterms:modified xsi:type="dcterms:W3CDTF">2019-04-12T08:53:48Z</dcterms:modified>
  <dc:language>cs-CZ</dc:language>
</cp:coreProperties>
</file>